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65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3BC7C-FDA9-4D1D-BE17-B334C4DD1A29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4E9C5-A515-46DD-B573-DD05EFE06A1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4E9C5-A515-46DD-B573-DD05EFE06A18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DBB17-85D3-4E65-8544-6E5DE24B8D2A}" type="datetimeFigureOut">
              <a:rPr lang="es-ES" smtClean="0"/>
              <a:pPr/>
              <a:t>27/11/2016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C3076-2BAC-4503-99C3-9755AEB4F20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8.xml"/><Relationship Id="rId4" Type="http://schemas.openxmlformats.org/officeDocument/2006/relationships/slide" Target="slide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preguntad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642918"/>
            <a:ext cx="3929090" cy="392909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357290" y="4357694"/>
            <a:ext cx="650085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_tradnl" sz="9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CONTADOS</a:t>
            </a:r>
            <a:endParaRPr lang="es-E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214282" y="428604"/>
            <a:ext cx="8711520" cy="6135623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142976" y="1357298"/>
            <a:ext cx="6929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¿CUAL DE LAS SIGUIENTS ES UNA OBLIGACION DEL PATRON?</a:t>
            </a:r>
            <a:endParaRPr lang="es-E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es-E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2910" y="3643314"/>
            <a:ext cx="750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/>
              <a:t>Presentar declaración anual cuando obtengan ingresos anuales que excedan los $400000.00</a:t>
            </a:r>
            <a:endParaRPr lang="es-ES" sz="1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71472" y="4357694"/>
            <a:ext cx="77867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/>
              <a:t>Efectuar las retenciones señaladas en el articulo 96 de esta ley.</a:t>
            </a:r>
            <a:endParaRPr lang="es-ES" sz="16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642910" y="4929198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/>
              <a:t>Presentar declaración anual cuando dejen de prestar servicios antes del 31 de diciembre del año que se trate</a:t>
            </a:r>
            <a:endParaRPr lang="es-ES" sz="16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42910" y="5715016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/>
              <a:t>Cuando se hubiera comunicado por escrito al retenedor que se presentara declaración anual.</a:t>
            </a:r>
            <a:endParaRPr lang="es-ES" sz="1600" b="1" dirty="0"/>
          </a:p>
        </p:txBody>
      </p:sp>
      <p:sp>
        <p:nvSpPr>
          <p:cNvPr id="12" name="11 Flecha izquierda">
            <a:hlinkClick r:id="" action="ppaction://hlinkshowjump?jump=previousslide"/>
          </p:cNvPr>
          <p:cNvSpPr/>
          <p:nvPr/>
        </p:nvSpPr>
        <p:spPr>
          <a:xfrm>
            <a:off x="357158" y="142852"/>
            <a:ext cx="1500198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>
            <a:hlinkClick r:id="" action="ppaction://hlinkshowjump?jump=nextslide"/>
          </p:cNvPr>
          <p:cNvSpPr/>
          <p:nvPr/>
        </p:nvSpPr>
        <p:spPr>
          <a:xfrm>
            <a:off x="7072330" y="571480"/>
            <a:ext cx="1857388" cy="5715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432480" y="285728"/>
            <a:ext cx="8711520" cy="6135623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357290" y="1071546"/>
            <a:ext cx="6786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CUAL ES EL LIMITE DE INGRESOS QUE DEBE TENER UNA PERSONA FISICA PARATRIBUTAR EN EL RIF?</a:t>
            </a:r>
            <a:endParaRPr lang="es-ES" sz="3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342900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4,000,000.00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4143380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/>
              <a:t>2,000,000.00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5786" y="4857760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40,000.00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85786" y="5643578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2,500,000.00</a:t>
            </a:r>
            <a:endParaRPr lang="es-ES" dirty="0"/>
          </a:p>
        </p:txBody>
      </p:sp>
      <p:sp>
        <p:nvSpPr>
          <p:cNvPr id="12" name="11 Flecha izquierda">
            <a:hlinkClick r:id="" action="ppaction://hlinkshowjump?jump=previousslide"/>
          </p:cNvPr>
          <p:cNvSpPr/>
          <p:nvPr/>
        </p:nvSpPr>
        <p:spPr>
          <a:xfrm>
            <a:off x="428596" y="285728"/>
            <a:ext cx="1714512" cy="64294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>
            <a:hlinkClick r:id="" action="ppaction://hlinkshowjump?jump=nextslide"/>
          </p:cNvPr>
          <p:cNvSpPr/>
          <p:nvPr/>
        </p:nvSpPr>
        <p:spPr>
          <a:xfrm>
            <a:off x="7072330" y="428604"/>
            <a:ext cx="1714512" cy="5715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1142976" y="1214422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C</a:t>
            </a:r>
            <a:endParaRPr lang="es-ES" b="1" dirty="0"/>
          </a:p>
        </p:txBody>
      </p:sp>
      <p:pic>
        <p:nvPicPr>
          <p:cNvPr id="7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432480" y="285728"/>
            <a:ext cx="8711520" cy="6135623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928662" y="1500174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CUAL ES LA FECHA EN LA CUAL ENTRO EN VIGOR EL RIF?</a:t>
            </a:r>
            <a:endParaRPr lang="es-ES" sz="36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857224" y="342900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EL 1 DE ENERO DEL 2016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57224" y="421481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EL 2 DE ENERO DE 2014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857224" y="492919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EL 2 DE NOVIEMBRE DEL 2013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857224" y="5572140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EL1 DE ENERO DEL 2014</a:t>
            </a:r>
            <a:endParaRPr lang="es-ES" dirty="0"/>
          </a:p>
        </p:txBody>
      </p:sp>
      <p:sp>
        <p:nvSpPr>
          <p:cNvPr id="14" name="13 Flecha izquierda">
            <a:hlinkClick r:id="" action="ppaction://hlinkshowjump?jump=previousslide"/>
          </p:cNvPr>
          <p:cNvSpPr/>
          <p:nvPr/>
        </p:nvSpPr>
        <p:spPr>
          <a:xfrm>
            <a:off x="357158" y="428604"/>
            <a:ext cx="1214446" cy="57150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>
            <a:hlinkClick r:id="" action="ppaction://hlinkshowjump?jump=nextslide"/>
          </p:cNvPr>
          <p:cNvSpPr/>
          <p:nvPr/>
        </p:nvSpPr>
        <p:spPr>
          <a:xfrm>
            <a:off x="7000892" y="642918"/>
            <a:ext cx="1714512" cy="5715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857224" y="1142984"/>
            <a:ext cx="7358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QUE OBLIGACIONES FISCALES TIENEN LOS CONTRIBUYENTES DEL RIF</a:t>
            </a:r>
            <a:endParaRPr lang="es-ES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85786" y="350043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SOCIOS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1000100" y="4214818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PERSONAS</a:t>
            </a:r>
            <a:endParaRPr lang="es-ES" dirty="0"/>
          </a:p>
        </p:txBody>
      </p:sp>
      <p:pic>
        <p:nvPicPr>
          <p:cNvPr id="11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432480" y="285728"/>
            <a:ext cx="8711520" cy="6135623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1000100" y="1285860"/>
            <a:ext cx="7429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CUAL DE ESTAS </a:t>
            </a:r>
            <a:r>
              <a:rPr lang="es-ES_tradnl" sz="3200" i="1" u="sng" dirty="0"/>
              <a:t>NO</a:t>
            </a:r>
            <a:r>
              <a:rPr lang="es-ES_tradnl" sz="3200" dirty="0"/>
              <a:t> ES UNA OBLIGACION FISCAL DE LOS CONTRIBUYENTES DEL RIF</a:t>
            </a:r>
            <a:endParaRPr lang="es-ES" sz="3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857224" y="3500438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 NO SOLICITAR SU INSCRIPCION EN EL RFC</a:t>
            </a: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57224" y="4214818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CONSERVAR COMPROBANTES QUE REUNAN REQUISITOS FISCALES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85786" y="5643578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ENTREGAR A SUS CLIENTES COMPROBANTES FISCALES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785786" y="5000636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PAGAR EL IMPUESTO SOBRE LA RENTA EN LOS TERMINOS DE ESTA SECCION</a:t>
            </a:r>
            <a:endParaRPr lang="es-ES" dirty="0"/>
          </a:p>
        </p:txBody>
      </p:sp>
      <p:sp>
        <p:nvSpPr>
          <p:cNvPr id="18" name="17 Flecha izquierda">
            <a:hlinkClick r:id="" action="ppaction://hlinkshowjump?jump=previousslide"/>
          </p:cNvPr>
          <p:cNvSpPr/>
          <p:nvPr/>
        </p:nvSpPr>
        <p:spPr>
          <a:xfrm>
            <a:off x="0" y="285728"/>
            <a:ext cx="1571604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derecha">
            <a:hlinkClick r:id="" action="ppaction://hlinkshowjump?jump=nextslide"/>
          </p:cNvPr>
          <p:cNvSpPr/>
          <p:nvPr/>
        </p:nvSpPr>
        <p:spPr>
          <a:xfrm>
            <a:off x="7143768" y="571480"/>
            <a:ext cx="1857388" cy="57150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2536" b="14065"/>
          <a:stretch>
            <a:fillRect/>
          </a:stretch>
        </p:blipFill>
        <p:spPr bwMode="auto">
          <a:xfrm>
            <a:off x="432480" y="285728"/>
            <a:ext cx="8068610" cy="585791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928662" y="1571612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SELECCIONE LAS RAONES POR LAS CUALES </a:t>
            </a:r>
            <a:r>
              <a:rPr lang="es-ES_tradnl" sz="2800" u="sng" dirty="0"/>
              <a:t>NO</a:t>
            </a:r>
            <a:r>
              <a:rPr lang="es-ES_tradnl" sz="2800" dirty="0"/>
              <a:t> SE PODRIA DEJAR DE TRIBUTAR EN EL RIF</a:t>
            </a:r>
            <a:endParaRPr lang="es-ES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642910" y="392906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CUANDO NO SE PRESENTE EN ELPLAO ESTABLECIDO LA DECLARACION BIMESTRAL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4786322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INGRESOS</a:t>
            </a:r>
            <a:r>
              <a:rPr lang="es-ES_tradnl" u="sng" dirty="0"/>
              <a:t> INFERIORES </a:t>
            </a:r>
            <a:r>
              <a:rPr lang="es-ES_tradnl" dirty="0"/>
              <a:t>A DOS MILLONES DE PESOS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5357826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 CUANDO LOS CONRIBUYENTES ENAJENEN A SU TOTALIDAD DE LA NEGOCIACION ACTIVOS, GASTOS Y CARGOS DIFERIDOS.</a:t>
            </a:r>
            <a:endParaRPr lang="es-ES" dirty="0"/>
          </a:p>
        </p:txBody>
      </p:sp>
      <p:sp>
        <p:nvSpPr>
          <p:cNvPr id="11" name="10 Flecha izquierda">
            <a:hlinkClick r:id="" action="ppaction://hlinkshowjump?jump=previousslide"/>
          </p:cNvPr>
          <p:cNvSpPr/>
          <p:nvPr/>
        </p:nvSpPr>
        <p:spPr>
          <a:xfrm>
            <a:off x="214282" y="214290"/>
            <a:ext cx="1428760" cy="10001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>
            <a:hlinkClick r:id="" action="ppaction://hlinkshowjump?jump=nextslide"/>
          </p:cNvPr>
          <p:cNvSpPr/>
          <p:nvPr/>
        </p:nvSpPr>
        <p:spPr>
          <a:xfrm>
            <a:off x="6215074" y="357166"/>
            <a:ext cx="2000264" cy="71438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432480" y="285728"/>
            <a:ext cx="8354362" cy="6135623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28728" y="1142984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CUAL DE ESTAS NO ES UNA ACTIVIDAD QUE REALIZA UNA PERSONA DEL RIF?</a:t>
            </a:r>
            <a:endParaRPr lang="es-ES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85786" y="3429000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RENTA O ALQUILER DE BIENES INMUEBLES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4143380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FONDAS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4929198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MERCERIAS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714348" y="5500702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SALONES DE BELLEA</a:t>
            </a:r>
            <a:endParaRPr lang="es-ES" dirty="0"/>
          </a:p>
        </p:txBody>
      </p:sp>
      <p:sp>
        <p:nvSpPr>
          <p:cNvPr id="11" name="10 Flecha izquierda">
            <a:hlinkClick r:id="" action="ppaction://hlinkshowjump?jump=previousslide"/>
          </p:cNvPr>
          <p:cNvSpPr/>
          <p:nvPr/>
        </p:nvSpPr>
        <p:spPr>
          <a:xfrm>
            <a:off x="357158" y="0"/>
            <a:ext cx="1500166" cy="8572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>
            <a:hlinkClick r:id="" action="ppaction://hlinkshowjump?jump=nextslide"/>
          </p:cNvPr>
          <p:cNvSpPr/>
          <p:nvPr/>
        </p:nvSpPr>
        <p:spPr>
          <a:xfrm>
            <a:off x="6929454" y="357166"/>
            <a:ext cx="1928826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3449" b="23888"/>
          <a:stretch>
            <a:fillRect/>
          </a:stretch>
        </p:blipFill>
        <p:spPr bwMode="auto">
          <a:xfrm>
            <a:off x="428596" y="214290"/>
            <a:ext cx="7929619" cy="571504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285852" y="1357298"/>
            <a:ext cx="6929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PUEDEN TRIBUTAR EN ESTE REGIMEN LAS PERSONAS QUE REALICEN ACTIVIDADES EN COPROPIEDAD?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928662" y="4143380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SI PUEDEN SIEMPRE Y CUANDO  QUE LA SUMA DE LOS INGRESOS DE LOS COPROPIETAROS NO EXCEDA LA CANTIDAD DE 2000000.00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5143512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NO PUEDEN</a:t>
            </a:r>
            <a:endParaRPr lang="es-ES" dirty="0"/>
          </a:p>
        </p:txBody>
      </p:sp>
      <p:sp>
        <p:nvSpPr>
          <p:cNvPr id="8" name="7 Flecha izquierda">
            <a:hlinkClick r:id="" action="ppaction://hlinkshowjump?jump=previousslide"/>
          </p:cNvPr>
          <p:cNvSpPr/>
          <p:nvPr/>
        </p:nvSpPr>
        <p:spPr>
          <a:xfrm>
            <a:off x="0" y="214290"/>
            <a:ext cx="1643042" cy="10001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>
            <a:hlinkClick r:id="" action="ppaction://hlinkshowjump?jump=nextslide"/>
          </p:cNvPr>
          <p:cNvSpPr/>
          <p:nvPr/>
        </p:nvSpPr>
        <p:spPr>
          <a:xfrm>
            <a:off x="6286512" y="357166"/>
            <a:ext cx="2643206" cy="71438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932" b="24979"/>
          <a:stretch>
            <a:fillRect/>
          </a:stretch>
        </p:blipFill>
        <p:spPr bwMode="auto">
          <a:xfrm>
            <a:off x="432480" y="285728"/>
            <a:ext cx="8282924" cy="571504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642910" y="1214422"/>
            <a:ext cx="67866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400" dirty="0"/>
              <a:t>EN EL PRIMER AÑO </a:t>
            </a:r>
            <a:r>
              <a:rPr lang="es-ES_tradnl" sz="4400" b="1" u="sng" dirty="0"/>
              <a:t>NO</a:t>
            </a:r>
            <a:r>
              <a:rPr lang="es-ES_tradnl" sz="4400" dirty="0"/>
              <a:t> SE PAGARA ISR: CIERTO O FALSO</a:t>
            </a:r>
            <a:endParaRPr lang="es-ES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857224" y="4429132"/>
            <a:ext cx="650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CIERTO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542926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FALSO</a:t>
            </a:r>
            <a:endParaRPr lang="es-ES" dirty="0"/>
          </a:p>
        </p:txBody>
      </p:sp>
      <p:sp>
        <p:nvSpPr>
          <p:cNvPr id="9" name="8 Flecha izquierda">
            <a:hlinkClick r:id="" action="ppaction://hlinkshowjump?jump=previousslide"/>
          </p:cNvPr>
          <p:cNvSpPr/>
          <p:nvPr/>
        </p:nvSpPr>
        <p:spPr>
          <a:xfrm>
            <a:off x="0" y="0"/>
            <a:ext cx="2071670" cy="114298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Flecha derecha">
            <a:hlinkClick r:id="" action="ppaction://hlinkshowjump?jump=nextslide"/>
          </p:cNvPr>
          <p:cNvSpPr/>
          <p:nvPr/>
        </p:nvSpPr>
        <p:spPr>
          <a:xfrm>
            <a:off x="6929454" y="357166"/>
            <a:ext cx="2000264" cy="10001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DC51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B0F0F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 b="15157"/>
          <a:stretch>
            <a:fillRect/>
          </a:stretch>
        </p:blipFill>
        <p:spPr bwMode="auto">
          <a:xfrm>
            <a:off x="500034" y="214290"/>
            <a:ext cx="8354362" cy="600079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071538" y="1285860"/>
            <a:ext cx="72152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400" dirty="0" smtClean="0"/>
              <a:t>¿QUE  ES UNA ACTIVIDAD PROFESIONAL?</a:t>
            </a:r>
            <a:endParaRPr lang="es-ES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3929066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Es una actividad que realiza un profesor.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857224" y="4929198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Es obtener ingresos por prestar servicios profesionales de manera independiente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85786" y="5643578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Son los que realizan arrendamiento.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228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 b="15157"/>
          <a:stretch>
            <a:fillRect/>
          </a:stretch>
        </p:blipFill>
        <p:spPr bwMode="auto">
          <a:xfrm>
            <a:off x="500034" y="214290"/>
            <a:ext cx="8354362" cy="6000792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071538" y="1285860"/>
            <a:ext cx="67151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dirty="0" smtClean="0"/>
              <a:t>¿EN QUE REGIMEN ESTAN REGISTRADOS LAS ACTIVIDADES PROFESIONALES?</a:t>
            </a:r>
            <a:endParaRPr lang="es-ES" sz="3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57224" y="4000504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 REPECOS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857224" y="485776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 RIF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928662" y="5715016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EN PROFESIONISTA POR HONORARIOS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228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 una hoja, lleva un conteo de cuantas respuestas </a:t>
            </a:r>
            <a:r>
              <a:rPr lang="es-ES_tradnl" b="1" i="1" u="sng" dirty="0" smtClean="0"/>
              <a:t>correctas </a:t>
            </a:r>
            <a:r>
              <a:rPr lang="es-ES_tradnl" dirty="0" smtClean="0"/>
              <a:t>tienes, al final del juego  podrás ver que tantos conocimientos has adquirido.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643174" y="500042"/>
            <a:ext cx="39712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_tradn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instrucciones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 b="15157"/>
          <a:stretch>
            <a:fillRect/>
          </a:stretch>
        </p:blipFill>
        <p:spPr bwMode="auto">
          <a:xfrm>
            <a:off x="357158" y="357166"/>
            <a:ext cx="8354362" cy="6000792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714348" y="1571612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400" dirty="0" smtClean="0"/>
              <a:t>¿QUE ES UNA ACTIVIDAD EMPRESARIAL?</a:t>
            </a:r>
            <a:endParaRPr lang="es-ES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85786" y="4071942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ES CUANDO SE RELIZAN ACTIVIDADES COMERCIALES, INDUSTRIALES ETC.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85786" y="500063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ES LA QUE REALIZA UN TRABAJADOR DE UNA EMPRESA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857224" y="585789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ES L QUE REALIZA CUALQUIER EMPRESARIO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228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2"/>
          <a:srcRect t="6263" r="78" b="25447"/>
          <a:stretch>
            <a:fillRect/>
          </a:stretch>
        </p:blipFill>
        <p:spPr bwMode="auto">
          <a:xfrm>
            <a:off x="428596" y="142852"/>
            <a:ext cx="8354362" cy="585791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928662" y="1214422"/>
            <a:ext cx="735811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200" dirty="0" smtClean="0"/>
              <a:t>PARA TRIBUTAR EN ESTE REGIMEN NO SE ESTABLECE LIMITE DE IMGRESOS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57224" y="4429132"/>
            <a:ext cx="75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CIERTO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928662" y="5357826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FALSO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8C228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30C07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15-20 :excelente ,sigue así vas por buen camino</a:t>
            </a:r>
          </a:p>
          <a:p>
            <a:r>
              <a:rPr lang="es-ES_tradnl" dirty="0" smtClean="0"/>
              <a:t>10-14: bien, tienes conocimientos ,sigue practicando.</a:t>
            </a:r>
          </a:p>
          <a:p>
            <a:r>
              <a:rPr lang="es-ES_tradnl" dirty="0" smtClean="0"/>
              <a:t>5-9:te falta practicar un poco mas. </a:t>
            </a:r>
          </a:p>
          <a:p>
            <a:r>
              <a:rPr lang="es-ES_tradnl" smtClean="0"/>
              <a:t>1-4: sigue </a:t>
            </a:r>
            <a:r>
              <a:rPr lang="es-ES_tradnl" dirty="0" smtClean="0"/>
              <a:t>intentando, lee mas contenido de nuestra pagina no </a:t>
            </a:r>
            <a:r>
              <a:rPr lang="es-ES_tradnl" smtClean="0"/>
              <a:t>te rindas.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4414" y="1071546"/>
            <a:ext cx="6620885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_tradn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GRACIAS POR CONTESTAR TODAS LAS PREGUNTAS, SIGUE REFORZANDO TUS CONOCIMIENTOS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357290" y="285728"/>
            <a:ext cx="65008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CATEGOTRIAS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10" y="1643050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  <a:hlinkClick r:id="" action="ppaction://hlinkshowjump?jump=nextslide"/>
              </a:rPr>
              <a:t>ESTRUCTURA DE LA LEY DEL IMPUESTO SOBRE LA RENTA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429256" y="185736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Rounded MT Bold" pitchFamily="34" charset="0"/>
                <a:hlinkClick r:id="rId2" action="ppaction://hlinksldjump"/>
              </a:rPr>
              <a:t>ARTICULO 98 Y 99 DE LA LISR</a:t>
            </a:r>
            <a:endParaRPr lang="es-ES" dirty="0">
              <a:solidFill>
                <a:schemeClr val="accent6">
                  <a:lumMod val="40000"/>
                  <a:lumOff val="6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57224" y="3500438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hlinkClick r:id="rId3" action="ppaction://hlinksldjump"/>
              </a:rPr>
              <a:t>REGIMEN DE INCORPORACION FISCAL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500694" y="350043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4" action="ppaction://hlinksldjump"/>
              </a:rPr>
              <a:t>ACTIVIDAD </a:t>
            </a:r>
            <a:r>
              <a:rPr lang="es-ES_tradnl" dirty="0" smtClean="0">
                <a:hlinkClick r:id="rId5" action="ppaction://hlinksldjump"/>
              </a:rPr>
              <a:t>PROFESIONAL</a:t>
            </a:r>
            <a:r>
              <a:rPr lang="es-ES_tradnl" dirty="0" smtClean="0"/>
              <a:t>.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928662" y="4857760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>
                <a:hlinkClick r:id="rId6" action="ppaction://hlinksldjump"/>
              </a:rPr>
              <a:t>ACTIVIDAD EMPRESARIAL</a:t>
            </a:r>
            <a:endParaRPr lang="es-ES_tradnl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preguntados plantilla"/>
          <p:cNvPicPr>
            <a:picLocks noChangeAspect="1" noChangeArrowheads="1"/>
          </p:cNvPicPr>
          <p:nvPr/>
        </p:nvPicPr>
        <p:blipFill>
          <a:blip r:embed="rId3"/>
          <a:srcRect t="6263" r="78"/>
          <a:stretch>
            <a:fillRect/>
          </a:stretch>
        </p:blipFill>
        <p:spPr bwMode="auto">
          <a:xfrm>
            <a:off x="142844" y="285728"/>
            <a:ext cx="8786842" cy="6188649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857224" y="1285860"/>
            <a:ext cx="7500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¿DE QUE TRATA EL TITULO IV DE LA LEY DEL IMPUESTO SOBRE LA RENTA?</a:t>
            </a:r>
            <a:endParaRPr lang="es-E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6 Flecha derecha"/>
          <p:cNvSpPr/>
          <p:nvPr/>
        </p:nvSpPr>
        <p:spPr>
          <a:xfrm>
            <a:off x="7358082" y="285728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>
            <a:hlinkClick r:id="" action="ppaction://hlinkshowjump?jump=nextslide"/>
          </p:cNvPr>
          <p:cNvSpPr txBox="1"/>
          <p:nvPr/>
        </p:nvSpPr>
        <p:spPr>
          <a:xfrm>
            <a:off x="7500958" y="500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siguiente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3429000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latin typeface="Arial Black" pitchFamily="34" charset="0"/>
              </a:rPr>
              <a:t>De las personas morales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42910" y="421481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>
                <a:latin typeface="Arial Black" pitchFamily="34" charset="0"/>
              </a:rPr>
              <a:t>De</a:t>
            </a:r>
            <a:r>
              <a:rPr lang="es-ES_tradnl" sz="2800" dirty="0"/>
              <a:t> </a:t>
            </a:r>
            <a:r>
              <a:rPr lang="es-ES_tradnl" sz="2800" dirty="0">
                <a:latin typeface="Arial Black" pitchFamily="34" charset="0"/>
              </a:rPr>
              <a:t>los</a:t>
            </a:r>
            <a:r>
              <a:rPr lang="es-ES_tradnl" dirty="0"/>
              <a:t> </a:t>
            </a:r>
            <a:r>
              <a:rPr lang="es-ES_tradnl" sz="2800" dirty="0">
                <a:latin typeface="Arial Black" pitchFamily="34" charset="0"/>
              </a:rPr>
              <a:t>contribuyentes</a:t>
            </a:r>
            <a:endParaRPr lang="es-ES" sz="2800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71472" y="4929198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latin typeface="Arial Black" pitchFamily="34" charset="0"/>
              </a:rPr>
              <a:t>De las personas físicas</a:t>
            </a:r>
            <a:endParaRPr lang="es-ES" sz="2400" dirty="0"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00034" y="5643578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>
                <a:latin typeface="Arial Black" pitchFamily="34" charset="0"/>
              </a:rPr>
              <a:t>De</a:t>
            </a:r>
            <a:r>
              <a:rPr lang="es-ES_tradnl" dirty="0"/>
              <a:t>  </a:t>
            </a:r>
            <a:r>
              <a:rPr lang="es-ES_tradnl" sz="2400" dirty="0">
                <a:latin typeface="Arial Black" pitchFamily="34" charset="0"/>
              </a:rPr>
              <a:t>las</a:t>
            </a:r>
            <a:r>
              <a:rPr lang="es-ES_tradnl" dirty="0"/>
              <a:t> </a:t>
            </a:r>
            <a:r>
              <a:rPr lang="es-ES_tradnl" sz="2400" dirty="0">
                <a:latin typeface="Arial Black" pitchFamily="34" charset="0"/>
              </a:rPr>
              <a:t>disposiciones</a:t>
            </a:r>
            <a:r>
              <a:rPr lang="es-ES_tradnl" dirty="0"/>
              <a:t> </a:t>
            </a:r>
            <a:r>
              <a:rPr lang="es-ES_tradnl" sz="2400" dirty="0">
                <a:latin typeface="Arial Black" pitchFamily="34" charset="0"/>
              </a:rPr>
              <a:t>generales</a:t>
            </a:r>
            <a:endParaRPr lang="es-ES" sz="2400" dirty="0">
              <a:latin typeface="Arial Black" pitchFamily="34" charset="0"/>
            </a:endParaRPr>
          </a:p>
        </p:txBody>
      </p:sp>
      <p:sp>
        <p:nvSpPr>
          <p:cNvPr id="13" name="12 Flecha derecha">
            <a:hlinkClick r:id="" action="ppaction://hlinkshowjump?jump=previousslide"/>
          </p:cNvPr>
          <p:cNvSpPr/>
          <p:nvPr/>
        </p:nvSpPr>
        <p:spPr>
          <a:xfrm rot="10800000">
            <a:off x="428596" y="214290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1357290" y="-214338"/>
            <a:ext cx="621510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ESTRUCTURA DE LA LISR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preguntados plantill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357158" y="357166"/>
            <a:ext cx="8621513" cy="6072230"/>
          </a:xfrm>
          <a:prstGeom prst="rect">
            <a:avLst/>
          </a:prstGeom>
          <a:noFill/>
        </p:spPr>
      </p:pic>
      <p:sp>
        <p:nvSpPr>
          <p:cNvPr id="5" name="4 Flecha derecha"/>
          <p:cNvSpPr/>
          <p:nvPr/>
        </p:nvSpPr>
        <p:spPr>
          <a:xfrm>
            <a:off x="7643802" y="142852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85786" y="1357298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¿</a:t>
            </a:r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CUANTOS</a:t>
            </a:r>
            <a:r>
              <a:rPr lang="es-ES_tradnl" dirty="0"/>
              <a:t> </a:t>
            </a:r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CAPÍTULOS</a:t>
            </a:r>
            <a:r>
              <a:rPr lang="es-ES_tradnl" dirty="0"/>
              <a:t> </a:t>
            </a:r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INTEGRAN</a:t>
            </a:r>
            <a:r>
              <a:rPr lang="es-ES_tradnl" dirty="0"/>
              <a:t> </a:t>
            </a:r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s-ES_tradnl" dirty="0"/>
              <a:t> </a:t>
            </a:r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TITULO</a:t>
            </a:r>
            <a:r>
              <a:rPr lang="es-ES_tradnl" dirty="0"/>
              <a:t> </a:t>
            </a:r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IV?</a:t>
            </a:r>
            <a:endParaRPr lang="es-E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28662" y="3500438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/>
              <a:t>11 CAPITULOS</a:t>
            </a:r>
            <a:endParaRPr lang="es-ES" sz="24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857224" y="4286256"/>
            <a:ext cx="7643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/>
              <a:t>120 CAPITULOS</a:t>
            </a:r>
            <a:endParaRPr lang="es-ES" sz="24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928662" y="4929198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/>
              <a:t>7</a:t>
            </a:r>
            <a:r>
              <a:rPr lang="es-ES_tradnl" sz="2400" dirty="0"/>
              <a:t> </a:t>
            </a:r>
            <a:r>
              <a:rPr lang="es-ES_tradnl" sz="2400" b="1" dirty="0"/>
              <a:t>CAPITULOS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28662" y="5643578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/>
              <a:t>10 CAPITULOS</a:t>
            </a:r>
            <a:endParaRPr lang="es-ES" sz="2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43834" y="35716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hlinkClick r:id="" action="ppaction://hlinkshowjump?jump=nextslide"/>
              </a:rPr>
              <a:t>SIGUIENTE</a:t>
            </a:r>
            <a:endParaRPr lang="es-ES" dirty="0"/>
          </a:p>
        </p:txBody>
      </p:sp>
      <p:sp>
        <p:nvSpPr>
          <p:cNvPr id="13" name="12 Flecha izquierda">
            <a:hlinkClick r:id="" action="ppaction://hlinkshowjump?jump=previousslide"/>
          </p:cNvPr>
          <p:cNvSpPr/>
          <p:nvPr/>
        </p:nvSpPr>
        <p:spPr>
          <a:xfrm>
            <a:off x="357158" y="142852"/>
            <a:ext cx="1500198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6263" r="78"/>
          <a:stretch>
            <a:fillRect/>
          </a:stretch>
        </p:blipFill>
        <p:spPr bwMode="auto">
          <a:xfrm>
            <a:off x="214282" y="357166"/>
            <a:ext cx="8621513" cy="607223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785786" y="1428736"/>
            <a:ext cx="7715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¿DE QUE TRATA EL CAPITULO I DEL TITULO IV?</a:t>
            </a:r>
            <a:endParaRPr lang="es-E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14348" y="414338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latin typeface="Arial Black" pitchFamily="34" charset="0"/>
              </a:rPr>
              <a:t>De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los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ingresos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por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salarios y en general por la prestación de un servicio personal subordinado</a:t>
            </a:r>
            <a:endParaRPr lang="es-ES" sz="2000" b="1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0034" y="3571876"/>
            <a:ext cx="7572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Arial Black" pitchFamily="34" charset="0"/>
              </a:rPr>
              <a:t>De </a:t>
            </a:r>
            <a:r>
              <a:rPr lang="es-ES_tradnl" sz="2000" b="1" dirty="0">
                <a:latin typeface="Arial Black" pitchFamily="34" charset="0"/>
              </a:rPr>
              <a:t>los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ingresos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por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actividades</a:t>
            </a:r>
            <a:r>
              <a:rPr lang="es-ES_tradnl" sz="1600" dirty="0">
                <a:latin typeface="Arial Black" pitchFamily="34" charset="0"/>
              </a:rPr>
              <a:t> </a:t>
            </a:r>
            <a:r>
              <a:rPr lang="es-ES_tradnl" sz="2000" b="1" dirty="0">
                <a:latin typeface="Arial Black" pitchFamily="34" charset="0"/>
              </a:rPr>
              <a:t>empresariales</a:t>
            </a:r>
            <a:endParaRPr lang="es-ES" sz="2000" b="1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71472" y="4929198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Arial Black" pitchFamily="34" charset="0"/>
              </a:rPr>
              <a:t>De las personas físicas con actividades empresariales.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42910" y="5572140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Arial Black" pitchFamily="34" charset="0"/>
              </a:rPr>
              <a:t>Del régimen General</a:t>
            </a:r>
            <a:endParaRPr lang="es-ES" b="1" dirty="0">
              <a:latin typeface="Arial Black" pitchFamily="34" charset="0"/>
            </a:endParaRPr>
          </a:p>
        </p:txBody>
      </p:sp>
      <p:sp>
        <p:nvSpPr>
          <p:cNvPr id="13" name="12 Flecha izquierda">
            <a:hlinkClick r:id="" action="ppaction://hlinkshowjump?jump=previousslide"/>
          </p:cNvPr>
          <p:cNvSpPr/>
          <p:nvPr/>
        </p:nvSpPr>
        <p:spPr>
          <a:xfrm>
            <a:off x="357158" y="142852"/>
            <a:ext cx="1500198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>
            <a:off x="7643802" y="142852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357158" y="214290"/>
            <a:ext cx="8621513" cy="607223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928662" y="1214422"/>
            <a:ext cx="75009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¿DE QUE TRATA EL CAPITULO I DEL TITULO IV?</a:t>
            </a:r>
            <a:endParaRPr lang="es-E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642910" y="321468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Arial Black" pitchFamily="34" charset="0"/>
              </a:rPr>
              <a:t>De los ingresos por actividades empresariales y profesionales.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2910" y="4143380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Arial Black" pitchFamily="34" charset="0"/>
              </a:rPr>
              <a:t>De los ingresos por enajenación de bienes</a:t>
            </a:r>
            <a:endParaRPr lang="es-ES" b="1" dirty="0"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42910" y="4786322"/>
            <a:ext cx="6500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latin typeface="Arial Black" pitchFamily="34" charset="0"/>
              </a:rPr>
              <a:t>De los ingresos por la obtención de premios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4348" y="5429264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latin typeface="Arial Black" pitchFamily="34" charset="0"/>
              </a:rPr>
              <a:t>Del régimen general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12" name="11 Flecha izquierda">
            <a:hlinkClick r:id="" action="ppaction://hlinkshowjump?jump=previousslide"/>
          </p:cNvPr>
          <p:cNvSpPr/>
          <p:nvPr/>
        </p:nvSpPr>
        <p:spPr>
          <a:xfrm>
            <a:off x="357158" y="142852"/>
            <a:ext cx="1500198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/>
          <p:cNvSpPr/>
          <p:nvPr/>
        </p:nvSpPr>
        <p:spPr>
          <a:xfrm>
            <a:off x="7643802" y="142852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Resultado de imagen para preguntados plantill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218198" y="0"/>
            <a:ext cx="8925802" cy="628654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071538" y="1357298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¿DE QUE TRATA EL TITULO II?</a:t>
            </a:r>
            <a:endParaRPr lang="es-E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14348" y="5500702"/>
            <a:ext cx="76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>
                <a:latin typeface="Arial Black" pitchFamily="34" charset="0"/>
              </a:rPr>
              <a:t>De las personas morales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71472" y="328612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Arial Black" pitchFamily="34" charset="0"/>
              </a:rPr>
              <a:t>De las personas físicas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14348" y="4071942"/>
            <a:ext cx="7072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Arial Black" pitchFamily="34" charset="0"/>
              </a:rPr>
              <a:t>Del régimen de las personas morales con fines no lucrativos</a:t>
            </a:r>
            <a:endParaRPr lang="es-ES" sz="1600" dirty="0">
              <a:latin typeface="Arial Black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42910" y="4786322"/>
            <a:ext cx="728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Arial Black" pitchFamily="34" charset="0"/>
              </a:rPr>
              <a:t>Del régimen de incorporación fiscal</a:t>
            </a:r>
            <a:endParaRPr lang="es-ES" dirty="0">
              <a:latin typeface="Arial Black" pitchFamily="34" charset="0"/>
            </a:endParaRPr>
          </a:p>
        </p:txBody>
      </p:sp>
      <p:sp>
        <p:nvSpPr>
          <p:cNvPr id="12" name="11 Flecha izquierda">
            <a:hlinkClick r:id="" action="ppaction://hlinkshowjump?jump=previousslide"/>
          </p:cNvPr>
          <p:cNvSpPr/>
          <p:nvPr/>
        </p:nvSpPr>
        <p:spPr>
          <a:xfrm>
            <a:off x="357158" y="142852"/>
            <a:ext cx="1500198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/>
          <p:cNvSpPr/>
          <p:nvPr/>
        </p:nvSpPr>
        <p:spPr>
          <a:xfrm>
            <a:off x="7643802" y="142852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preguntados plantill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6263" r="78"/>
          <a:stretch>
            <a:fillRect/>
          </a:stretch>
        </p:blipFill>
        <p:spPr bwMode="auto">
          <a:xfrm>
            <a:off x="357158" y="214290"/>
            <a:ext cx="8621513" cy="607223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643042" y="1071546"/>
            <a:ext cx="67151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¿CUAL DE LAS SIGUIENTS ES UNA OBLIGACION DEL CONTRIBUYENTE?</a:t>
            </a:r>
            <a:endParaRPr lang="es-E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42910" y="4643446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Proporcionar a las personas que les hagan pagos sus datos para que estos los registren en el RFC</a:t>
            </a:r>
            <a:endParaRPr lang="es-ES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42910" y="3929066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Expedir y entregar comprobantes fiscales a la personas que reciban pagos por los conceptos de este capitulo.</a:t>
            </a:r>
            <a:endParaRPr lang="es-ES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5786" y="3214687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Solicitar a las personas que contraten les proporcionen los datos necesarios para inscribirlas en el RFC</a:t>
            </a:r>
            <a:endParaRPr lang="es-ES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85786" y="5286388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Solicitar las constancias y comprobantes a las personas que contraten para prestar servicios subordinados.</a:t>
            </a:r>
            <a:endParaRPr lang="es-ES" b="1" dirty="0"/>
          </a:p>
        </p:txBody>
      </p:sp>
      <p:sp>
        <p:nvSpPr>
          <p:cNvPr id="12" name="11 Flecha izquierda">
            <a:hlinkClick r:id="" action="ppaction://hlinkshowjump?jump=previousslide"/>
          </p:cNvPr>
          <p:cNvSpPr/>
          <p:nvPr/>
        </p:nvSpPr>
        <p:spPr>
          <a:xfrm>
            <a:off x="357158" y="142852"/>
            <a:ext cx="1500198" cy="71438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derecha"/>
          <p:cNvSpPr/>
          <p:nvPr/>
        </p:nvSpPr>
        <p:spPr>
          <a:xfrm>
            <a:off x="7643802" y="142852"/>
            <a:ext cx="1500198" cy="78581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Rectángulo"/>
          <p:cNvSpPr/>
          <p:nvPr/>
        </p:nvSpPr>
        <p:spPr>
          <a:xfrm>
            <a:off x="1785918" y="-214338"/>
            <a:ext cx="60007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"/>
              <a:lightRig rig="threePt" dir="t"/>
            </a:scene3d>
          </a:bodyPr>
          <a:lstStyle/>
          <a:p>
            <a:pPr algn="ctr"/>
            <a:r>
              <a:rPr lang="es-ES_tradnl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ARTICULOS 98 Y 99 LISR</a:t>
            </a:r>
            <a:endParaRPr lang="es-E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1ED7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050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754</Words>
  <Application>Microsoft Office PowerPoint</Application>
  <PresentationFormat>Presentación en pantalla (4:3)</PresentationFormat>
  <Paragraphs>103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Company>WarezVirtual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Evo7 2011</dc:creator>
  <cp:lastModifiedBy>Evo7 2011</cp:lastModifiedBy>
  <cp:revision>50</cp:revision>
  <dcterms:created xsi:type="dcterms:W3CDTF">2016-09-30T00:58:33Z</dcterms:created>
  <dcterms:modified xsi:type="dcterms:W3CDTF">2016-11-28T07:03:26Z</dcterms:modified>
</cp:coreProperties>
</file>